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4" r:id="rId15"/>
    <p:sldId id="271" r:id="rId16"/>
    <p:sldId id="272" r:id="rId17"/>
  </p:sldIdLst>
  <p:sldSz cx="18288000" cy="10287000"/>
  <p:notesSz cx="6858000" cy="9144000"/>
  <p:embeddedFontLst>
    <p:embeddedFont>
      <p:font typeface="Algerian" panose="04020705040A02060702" pitchFamily="82" charset="0"/>
      <p:regular r:id="rId18"/>
    </p:embeddedFont>
    <p:embeddedFont>
      <p:font typeface="Amasis MT Pro Medium" panose="02040604050005020304" pitchFamily="18" charset="0"/>
      <p:regular r:id="rId19"/>
      <p:italic r:id="rId20"/>
    </p:embeddedFont>
    <p:embeddedFont>
      <p:font typeface="Crimson Pro" panose="020B0604020202020204" charset="0"/>
      <p:regular r:id="rId21"/>
    </p:embeddedFont>
    <p:embeddedFont>
      <p:font typeface="Heebo" pitchFamily="2" charset="-79"/>
      <p:regular r:id="rId22"/>
      <p:bold r:id="rId23"/>
    </p:embeddedFont>
    <p:embeddedFont>
      <p:font typeface="Heebo Bold" pitchFamily="2" charset="-79"/>
      <p:regular r:id="rId24"/>
      <p:bold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Lato Bold" panose="020F0502020204030203" pitchFamily="34" charset="0"/>
      <p:regular r:id="rId30"/>
      <p:bold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Bold" panose="00000800000000000000" pitchFamily="2" charset="0"/>
      <p:regular r:id="rId36"/>
      <p:bold r:id="rId37"/>
    </p:embeddedFont>
    <p:embeddedFont>
      <p:font typeface="Sugo Classic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092"/>
    <a:srgbClr val="AD7E58"/>
    <a:srgbClr val="F8EDE0"/>
    <a:srgbClr val="774A33"/>
    <a:srgbClr val="D3B38C"/>
    <a:srgbClr val="C59A67"/>
    <a:srgbClr val="4C1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3" d="100"/>
          <a:sy n="43" d="100"/>
        </p:scale>
        <p:origin x="128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3.pn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5" Type="http://schemas.openxmlformats.org/officeDocument/2006/relationships/image" Target="../media/image4.png"/><Relationship Id="rId10" Type="http://schemas.openxmlformats.org/officeDocument/2006/relationships/image" Target="../media/image54.jpeg"/><Relationship Id="rId4" Type="http://schemas.openxmlformats.org/officeDocument/2006/relationships/image" Target="../media/image35.png"/><Relationship Id="rId9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1.jpe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8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1.jpe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.png"/><Relationship Id="rId9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52520" y="5878830"/>
            <a:ext cx="18640520" cy="6758940"/>
          </a:xfrm>
          <a:custGeom>
            <a:avLst/>
            <a:gdLst/>
            <a:ahLst/>
            <a:cxnLst/>
            <a:rect l="l" t="t" r="r" b="b"/>
            <a:pathLst>
              <a:path w="18640520" h="675894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3" b="-9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984616" y="-490898"/>
            <a:ext cx="3335307" cy="8085592"/>
          </a:xfrm>
          <a:custGeom>
            <a:avLst/>
            <a:gdLst/>
            <a:ahLst/>
            <a:cxnLst/>
            <a:rect l="l" t="t" r="r" b="b"/>
            <a:pathLst>
              <a:path w="3335307" h="8085592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62417" y="1710286"/>
            <a:ext cx="16410646" cy="3635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398"/>
              </a:lnSpc>
            </a:pPr>
            <a:r>
              <a:rPr lang="en-US" sz="5500" dirty="0">
                <a:solidFill>
                  <a:srgbClr val="C59A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  <a:ea typeface="Sugo Classic"/>
                <a:cs typeface="Sugo Classic"/>
                <a:sym typeface="Sugo Classic"/>
              </a:rPr>
              <a:t>Implementation of </a:t>
            </a:r>
            <a:r>
              <a:rPr lang="en-US" sz="5500" dirty="0" err="1">
                <a:solidFill>
                  <a:srgbClr val="C59A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  <a:ea typeface="Sugo Classic"/>
                <a:cs typeface="Sugo Classic"/>
                <a:sym typeface="Sugo Classic"/>
              </a:rPr>
              <a:t>MobileNet</a:t>
            </a:r>
            <a:r>
              <a:rPr lang="en-US" sz="5500" dirty="0">
                <a:solidFill>
                  <a:srgbClr val="C59A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  <a:ea typeface="Sugo Classic"/>
                <a:cs typeface="Sugo Classic"/>
                <a:sym typeface="Sugo Classic"/>
              </a:rPr>
              <a:t> V3 in </a:t>
            </a:r>
          </a:p>
          <a:p>
            <a:pPr algn="r">
              <a:lnSpc>
                <a:spcPts val="10518"/>
              </a:lnSpc>
            </a:pPr>
            <a:r>
              <a:rPr lang="en-US" sz="7500" dirty="0">
                <a:solidFill>
                  <a:srgbClr val="000000"/>
                </a:solidFill>
                <a:latin typeface="Algerian" panose="04020705040A02060702" pitchFamily="82" charset="0"/>
                <a:ea typeface="Sugo Classic Bold"/>
                <a:cs typeface="Sugo Classic Bold"/>
                <a:sym typeface="Sugo Classic Bold"/>
              </a:rPr>
              <a:t>Classifying </a:t>
            </a:r>
            <a:r>
              <a:rPr lang="en-US" sz="7500" b="1" dirty="0">
                <a:solidFill>
                  <a:srgbClr val="000000"/>
                </a:solidFill>
                <a:latin typeface="Algerian" panose="04020705040A02060702" pitchFamily="82" charset="0"/>
                <a:ea typeface="Sugo Classic Bold"/>
                <a:cs typeface="Sugo Classic Bold"/>
                <a:sym typeface="Sugo Classic Bold"/>
              </a:rPr>
              <a:t>Butterfly Species</a:t>
            </a:r>
          </a:p>
          <a:p>
            <a:pPr algn="r">
              <a:lnSpc>
                <a:spcPts val="9398"/>
              </a:lnSpc>
            </a:pPr>
            <a:r>
              <a:rPr lang="en-US" sz="5500" dirty="0">
                <a:solidFill>
                  <a:srgbClr val="C59A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  <a:ea typeface="Sugo Classic"/>
                <a:cs typeface="Sugo Classic"/>
                <a:sym typeface="Sugo Classic"/>
              </a:rPr>
              <a:t>with Android &amp; Cloud‑Based App Development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52990" y="5604255"/>
            <a:ext cx="7009185" cy="4125764"/>
          </a:xfrm>
          <a:custGeom>
            <a:avLst/>
            <a:gdLst/>
            <a:ahLst/>
            <a:cxnLst/>
            <a:rect l="l" t="t" r="r" b="b"/>
            <a:pathLst>
              <a:path w="5624112" h="3015930">
                <a:moveTo>
                  <a:pt x="0" y="0"/>
                </a:moveTo>
                <a:lnTo>
                  <a:pt x="5624112" y="0"/>
                </a:lnTo>
                <a:lnTo>
                  <a:pt x="5624112" y="3015930"/>
                </a:lnTo>
                <a:lnTo>
                  <a:pt x="0" y="3015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57150">
            <a:solidFill>
              <a:srgbClr val="774A33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816834" y="5604255"/>
            <a:ext cx="6884939" cy="4024291"/>
          </a:xfrm>
          <a:custGeom>
            <a:avLst/>
            <a:gdLst/>
            <a:ahLst/>
            <a:cxnLst/>
            <a:rect l="l" t="t" r="r" b="b"/>
            <a:pathLst>
              <a:path w="5524418" h="2941753">
                <a:moveTo>
                  <a:pt x="0" y="0"/>
                </a:moveTo>
                <a:lnTo>
                  <a:pt x="5524419" y="0"/>
                </a:lnTo>
                <a:lnTo>
                  <a:pt x="5524419" y="2941753"/>
                </a:lnTo>
                <a:lnTo>
                  <a:pt x="0" y="2941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57150">
            <a:solidFill>
              <a:srgbClr val="774A33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432983" y="1068417"/>
            <a:ext cx="14796947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dirty="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Results – 80:20 Split (Selected)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50119" y="3147072"/>
            <a:ext cx="7548604" cy="2808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8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•Validation Accuracy: </a:t>
            </a:r>
            <a:r>
              <a:rPr lang="en-US" sz="5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/>
                <a:ea typeface="Crimson Pro"/>
                <a:cs typeface="Crimson Pro"/>
                <a:sym typeface="Crimson Pro"/>
              </a:rPr>
              <a:t>94 %.</a:t>
            </a:r>
          </a:p>
          <a:p>
            <a:pPr algn="l">
              <a:lnSpc>
                <a:spcPts val="4448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•Precision/Recall/F1 ≥ 0.89 for every class.</a:t>
            </a:r>
          </a:p>
          <a:p>
            <a:pPr algn="l">
              <a:lnSpc>
                <a:spcPts val="4448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•Better stability and lower loss; chosen for deployment.</a:t>
            </a:r>
          </a:p>
          <a:p>
            <a:pPr algn="l">
              <a:lnSpc>
                <a:spcPts val="4448"/>
              </a:lnSpc>
            </a:pPr>
            <a:endParaRPr lang="en-US" sz="32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38063" y="1390794"/>
            <a:ext cx="13049309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Training Curves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29228" y="4631299"/>
            <a:ext cx="10029543" cy="1646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48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•Fast accuracy rise in the first 15 epochs, then plateaus.</a:t>
            </a:r>
          </a:p>
          <a:p>
            <a:pPr algn="l">
              <a:lnSpc>
                <a:spcPts val="4448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•80:20 split shows consistently lower validation loss.</a:t>
            </a:r>
          </a:p>
          <a:p>
            <a:pPr algn="l">
              <a:lnSpc>
                <a:spcPts val="4448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•Indicates improved generalization with a larger training set.</a:t>
            </a:r>
          </a:p>
        </p:txBody>
      </p:sp>
      <p:sp>
        <p:nvSpPr>
          <p:cNvPr id="5" name="Freeform 5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63204" y="559577"/>
            <a:ext cx="7959648" cy="320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0426" dirty="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Confusion Matrix </a:t>
            </a:r>
          </a:p>
          <a:p>
            <a:r>
              <a:rPr lang="en-US" sz="10426" dirty="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Insights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397" y="3820989"/>
            <a:ext cx="8645003" cy="1082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48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70:30: </a:t>
            </a:r>
            <a:r>
              <a:rPr lang="en-US" sz="32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Graphium</a:t>
            </a: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 Sarpedon ↔ </a:t>
            </a:r>
            <a:r>
              <a:rPr lang="en-US" sz="32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Boolina</a:t>
            </a: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eggfly</a:t>
            </a: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/Papilio </a:t>
            </a:r>
          </a:p>
          <a:p>
            <a:pPr algn="l">
              <a:lnSpc>
                <a:spcPts val="4448"/>
              </a:lnSpc>
            </a:pPr>
            <a:r>
              <a:rPr lang="en-US" sz="32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memnon</a:t>
            </a: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confusion</a:t>
            </a:r>
          </a:p>
        </p:txBody>
      </p:sp>
      <p:sp>
        <p:nvSpPr>
          <p:cNvPr id="5" name="Freeform 5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Image 24">
            <a:extLst>
              <a:ext uri="{FF2B5EF4-FFF2-40B4-BE49-F238E27FC236}">
                <a16:creationId xmlns:a16="http://schemas.microsoft.com/office/drawing/2014/main" id="{26DC0C4F-B4F0-F9A7-047D-C89D29F17CE8}"/>
              </a:ext>
            </a:extLst>
          </p:cNvPr>
          <p:cNvPicPr>
            <a:picLocks/>
          </p:cNvPicPr>
          <p:nvPr/>
        </p:nvPicPr>
        <p:blipFill>
          <a:blip r:embed="rId6" cstate="print"/>
          <a:srcRect l="1853" t="2365"/>
          <a:stretch>
            <a:fillRect/>
          </a:stretch>
        </p:blipFill>
        <p:spPr>
          <a:xfrm>
            <a:off x="595790" y="5143500"/>
            <a:ext cx="6490810" cy="4028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175" cap="sq">
            <a:solidFill>
              <a:srgbClr val="AD7E58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 25">
            <a:extLst>
              <a:ext uri="{FF2B5EF4-FFF2-40B4-BE49-F238E27FC236}">
                <a16:creationId xmlns:a16="http://schemas.microsoft.com/office/drawing/2014/main" id="{8DC6FFA0-602F-D21E-5AE3-5E868010005F}"/>
              </a:ext>
            </a:extLst>
          </p:cNvPr>
          <p:cNvPicPr>
            <a:picLocks/>
          </p:cNvPicPr>
          <p:nvPr/>
        </p:nvPicPr>
        <p:blipFill>
          <a:blip r:embed="rId7" cstate="print"/>
          <a:srcRect l="1775" t="2903"/>
          <a:stretch>
            <a:fillRect/>
          </a:stretch>
        </p:blipFill>
        <p:spPr>
          <a:xfrm>
            <a:off x="10744200" y="1485900"/>
            <a:ext cx="6490810" cy="40059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175" cap="sq">
            <a:solidFill>
              <a:srgbClr val="AD7E58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A09E40-49D5-ECB0-536F-E6F5948F33B4}"/>
              </a:ext>
            </a:extLst>
          </p:cNvPr>
          <p:cNvSpPr txBox="1"/>
          <p:nvPr/>
        </p:nvSpPr>
        <p:spPr>
          <a:xfrm>
            <a:off x="9133840" y="5542001"/>
            <a:ext cx="9550400" cy="610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48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80:20: Fewer off‑diagonal errors; cleaner predictions.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E2060-94BF-B5AC-023C-0F31F7A7907C}"/>
              </a:ext>
            </a:extLst>
          </p:cNvPr>
          <p:cNvSpPr txBox="1"/>
          <p:nvPr/>
        </p:nvSpPr>
        <p:spPr>
          <a:xfrm>
            <a:off x="3063489" y="9171662"/>
            <a:ext cx="12161021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448"/>
              </a:lnSpc>
            </a:pPr>
            <a:r>
              <a:rPr lang="en-US" sz="4500" dirty="0">
                <a:solidFill>
                  <a:srgbClr val="000000"/>
                </a:solidFill>
                <a:latin typeface="Algerian" panose="04020705040A02060702" pitchFamily="82" charset="0"/>
                <a:ea typeface="Crimson Pro"/>
                <a:cs typeface="Crimson Pro"/>
                <a:sym typeface="Crimson Pro"/>
              </a:rPr>
              <a:t>Diagonal dominance confirms:</a:t>
            </a:r>
            <a:endParaRPr lang="en-US" sz="4500" b="1" dirty="0">
              <a:solidFill>
                <a:srgbClr val="000000"/>
              </a:solidFill>
              <a:latin typeface="Algerian" panose="04020705040A02060702" pitchFamily="82" charset="0"/>
              <a:ea typeface="Crimson Pro"/>
              <a:cs typeface="Crimson Pro"/>
              <a:sym typeface="Crimson Pro"/>
            </a:endParaRPr>
          </a:p>
          <a:p>
            <a:pPr algn="ctr">
              <a:lnSpc>
                <a:spcPts val="4448"/>
              </a:lnSpc>
            </a:pPr>
            <a:r>
              <a:rPr lang="en-US" sz="4500" b="1" dirty="0">
                <a:solidFill>
                  <a:srgbClr val="000000"/>
                </a:solidFill>
                <a:latin typeface="Algerian" panose="04020705040A02060702" pitchFamily="82" charset="0"/>
                <a:ea typeface="Crimson Pro"/>
                <a:cs typeface="Crimson Pro"/>
                <a:sym typeface="Crimson Pro"/>
              </a:rPr>
              <a:t> high class‑specific accuracy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75176" y="1275467"/>
            <a:ext cx="6879178" cy="4385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9500" dirty="0">
                <a:solidFill>
                  <a:srgbClr val="1416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o Classic"/>
                <a:ea typeface="Sugo Classic"/>
                <a:cs typeface="Sugo Classic"/>
                <a:sym typeface="Sugo Classic"/>
              </a:rPr>
              <a:t>Deployment on </a:t>
            </a:r>
          </a:p>
          <a:p>
            <a:pPr algn="r"/>
            <a:r>
              <a:rPr lang="en-US" sz="9500" dirty="0">
                <a:solidFill>
                  <a:srgbClr val="1416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o Classic"/>
                <a:ea typeface="Sugo Classic"/>
                <a:cs typeface="Sugo Classic"/>
                <a:sym typeface="Sugo Classic"/>
              </a:rPr>
              <a:t>Google Cloud </a:t>
            </a:r>
          </a:p>
          <a:p>
            <a:pPr algn="r"/>
            <a:r>
              <a:rPr lang="en-US" sz="9500" dirty="0">
                <a:solidFill>
                  <a:srgbClr val="1416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o Classic"/>
                <a:ea typeface="Sugo Classic"/>
                <a:cs typeface="Sugo Classic"/>
                <a:sym typeface="Sugo Classic"/>
              </a:rPr>
              <a:t>Platform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288" y="6818625"/>
            <a:ext cx="11662323" cy="2211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48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</a:t>
            </a:r>
            <a:r>
              <a:rPr lang="en-US" sz="3200" b="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Virtual Machine: </a:t>
            </a: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Node.js backend (Login, Register, Library APIs).</a:t>
            </a:r>
          </a:p>
          <a:p>
            <a:pPr algn="just">
              <a:lnSpc>
                <a:spcPts val="4448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</a:t>
            </a:r>
            <a:r>
              <a:rPr lang="en-US" sz="3200" b="1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Cloud Run: </a:t>
            </a: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Containerized Flask service hosting </a:t>
            </a:r>
            <a:r>
              <a:rPr lang="en-US" sz="32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butterfly.keras</a:t>
            </a: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model.</a:t>
            </a:r>
          </a:p>
          <a:p>
            <a:pPr algn="just">
              <a:lnSpc>
                <a:spcPts val="4448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•External endpoints enable a lightweight Android client.</a:t>
            </a:r>
          </a:p>
          <a:p>
            <a:pPr algn="just">
              <a:lnSpc>
                <a:spcPts val="4448"/>
              </a:lnSpc>
            </a:pPr>
            <a:endParaRPr lang="en-US" sz="32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Image 26">
            <a:extLst>
              <a:ext uri="{FF2B5EF4-FFF2-40B4-BE49-F238E27FC236}">
                <a16:creationId xmlns:a16="http://schemas.microsoft.com/office/drawing/2014/main" id="{33784FDA-3FBE-EF1D-0FE6-CAC297096744}"/>
              </a:ext>
            </a:extLst>
          </p:cNvPr>
          <p:cNvPicPr>
            <a:picLocks/>
          </p:cNvPicPr>
          <p:nvPr/>
        </p:nvPicPr>
        <p:blipFill>
          <a:blip r:embed="rId6" cstate="print"/>
          <a:srcRect b="13893"/>
          <a:stretch>
            <a:fillRect/>
          </a:stretch>
        </p:blipFill>
        <p:spPr>
          <a:xfrm>
            <a:off x="9525000" y="1061317"/>
            <a:ext cx="8610600" cy="5042197"/>
          </a:xfrm>
          <a:prstGeom prst="roundRect">
            <a:avLst>
              <a:gd name="adj" fmla="val 4199"/>
            </a:avLst>
          </a:prstGeom>
          <a:ln w="38100">
            <a:solidFill>
              <a:srgbClr val="AD7E58"/>
            </a:solidFill>
          </a:ln>
          <a:effectLst>
            <a:outerShdw blurRad="215900" dist="63500" dir="8100000" sx="101000" sy="101000" algn="tr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9EEF8-EDDB-F29D-FE05-0C71A29DD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20CB9B-A13B-53CD-659E-3FC37A9026E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F02638F-39F9-4B2E-B204-0400650DC3CD}"/>
              </a:ext>
            </a:extLst>
          </p:cNvPr>
          <p:cNvSpPr txBox="1"/>
          <p:nvPr/>
        </p:nvSpPr>
        <p:spPr>
          <a:xfrm>
            <a:off x="2447319" y="-22216"/>
            <a:ext cx="13049309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dirty="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Android App Features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9A7F6FB-40B0-9486-E69D-64A7B13AF98A}"/>
              </a:ext>
            </a:extLst>
          </p:cNvPr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622A0A4-EE10-E7A3-A219-778B12773CB8}"/>
              </a:ext>
            </a:extLst>
          </p:cNvPr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E0A5A54-3DBB-14C2-04E9-1CAB92B4B830}"/>
              </a:ext>
            </a:extLst>
          </p:cNvPr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1">
            <a:extLst>
              <a:ext uri="{FF2B5EF4-FFF2-40B4-BE49-F238E27FC236}">
                <a16:creationId xmlns:a16="http://schemas.microsoft.com/office/drawing/2014/main" id="{109F05A3-4176-580A-10C9-F9E998CF0171}"/>
              </a:ext>
            </a:extLst>
          </p:cNvPr>
          <p:cNvSpPr txBox="1"/>
          <p:nvPr/>
        </p:nvSpPr>
        <p:spPr>
          <a:xfrm>
            <a:off x="4117711" y="6592751"/>
            <a:ext cx="2020223" cy="93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7170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rimson Pro"/>
              </a:rPr>
              <a:t>Encyclopedia of butterfly families &amp; species.</a:t>
            </a:r>
          </a:p>
        </p:txBody>
      </p:sp>
      <p:sp>
        <p:nvSpPr>
          <p:cNvPr id="46" name="TextBox 42">
            <a:extLst>
              <a:ext uri="{FF2B5EF4-FFF2-40B4-BE49-F238E27FC236}">
                <a16:creationId xmlns:a16="http://schemas.microsoft.com/office/drawing/2014/main" id="{C03AEC09-F1D0-6E65-A548-CEC79BA4B743}"/>
              </a:ext>
            </a:extLst>
          </p:cNvPr>
          <p:cNvSpPr txBox="1"/>
          <p:nvPr/>
        </p:nvSpPr>
        <p:spPr>
          <a:xfrm>
            <a:off x="8104439" y="4194130"/>
            <a:ext cx="2020223" cy="1256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7170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rimson Pro"/>
              </a:rPr>
              <a:t>Secure login/</a:t>
            </a:r>
          </a:p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7170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rimson Pro"/>
              </a:rPr>
              <a:t>Registration</a:t>
            </a:r>
          </a:p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7170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rimson Pro"/>
              </a:rPr>
              <a:t> with GCP </a:t>
            </a:r>
          </a:p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7170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rimson Pro"/>
              </a:rPr>
              <a:t>VM API</a:t>
            </a:r>
          </a:p>
        </p:txBody>
      </p:sp>
      <p:sp>
        <p:nvSpPr>
          <p:cNvPr id="48" name="TextBox 44">
            <a:extLst>
              <a:ext uri="{FF2B5EF4-FFF2-40B4-BE49-F238E27FC236}">
                <a16:creationId xmlns:a16="http://schemas.microsoft.com/office/drawing/2014/main" id="{477C5EB3-B090-CAF1-6E45-0FD81A2339F1}"/>
              </a:ext>
            </a:extLst>
          </p:cNvPr>
          <p:cNvSpPr txBox="1"/>
          <p:nvPr/>
        </p:nvSpPr>
        <p:spPr>
          <a:xfrm>
            <a:off x="12158692" y="6583406"/>
            <a:ext cx="2020223" cy="157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7170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rimson Pro"/>
              </a:rPr>
              <a:t>Camera or gallery image → cloud inference → species name &amp; details.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292645BD-D5B0-5109-BE5E-FD11C8F567C1}"/>
              </a:ext>
            </a:extLst>
          </p:cNvPr>
          <p:cNvGrpSpPr/>
          <p:nvPr/>
        </p:nvGrpSpPr>
        <p:grpSpPr>
          <a:xfrm>
            <a:off x="2828981" y="5628843"/>
            <a:ext cx="4813061" cy="631426"/>
            <a:chOff x="177800" y="-57150"/>
            <a:chExt cx="1175849" cy="86219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8F83C289-37A8-6811-D8DC-8833870EC80D}"/>
                </a:ext>
              </a:extLst>
            </p:cNvPr>
            <p:cNvSpPr/>
            <p:nvPr/>
          </p:nvSpPr>
          <p:spPr>
            <a:xfrm>
              <a:off x="201963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709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5EB9D5AE-07CF-3F92-DB07-EFFBB79CBA79}"/>
                </a:ext>
              </a:extLst>
            </p:cNvPr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6">
            <a:extLst>
              <a:ext uri="{FF2B5EF4-FFF2-40B4-BE49-F238E27FC236}">
                <a16:creationId xmlns:a16="http://schemas.microsoft.com/office/drawing/2014/main" id="{CB6C3C1D-4FF2-E874-1C76-8CD289CAD3E8}"/>
              </a:ext>
            </a:extLst>
          </p:cNvPr>
          <p:cNvSpPr/>
          <p:nvPr/>
        </p:nvSpPr>
        <p:spPr>
          <a:xfrm>
            <a:off x="6786922" y="5670696"/>
            <a:ext cx="4714155" cy="589573"/>
          </a:xfrm>
          <a:custGeom>
            <a:avLst/>
            <a:gdLst/>
            <a:ahLst/>
            <a:cxnLst/>
            <a:rect l="l" t="t" r="r" b="b"/>
            <a:pathLst>
              <a:path w="1151686" h="805049">
                <a:moveTo>
                  <a:pt x="0" y="0"/>
                </a:moveTo>
                <a:lnTo>
                  <a:pt x="948486" y="0"/>
                </a:lnTo>
                <a:lnTo>
                  <a:pt x="1151686" y="402524"/>
                </a:lnTo>
                <a:lnTo>
                  <a:pt x="948486" y="805049"/>
                </a:lnTo>
                <a:lnTo>
                  <a:pt x="0" y="805049"/>
                </a:lnTo>
                <a:lnTo>
                  <a:pt x="203200" y="4025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B0C94CE9-D796-32D1-DBF3-041870A9F7FE}"/>
              </a:ext>
            </a:extLst>
          </p:cNvPr>
          <p:cNvGrpSpPr/>
          <p:nvPr/>
        </p:nvGrpSpPr>
        <p:grpSpPr>
          <a:xfrm>
            <a:off x="10607943" y="5657728"/>
            <a:ext cx="4714155" cy="589573"/>
            <a:chOff x="0" y="0"/>
            <a:chExt cx="1151686" cy="805049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44365D1-2F0F-223A-CC61-461650765B06}"/>
                </a:ext>
              </a:extLst>
            </p:cNvPr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A2A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E4AC73F1-DFC6-C29E-6914-E83112EA1578}"/>
                </a:ext>
              </a:extLst>
            </p:cNvPr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39">
            <a:extLst>
              <a:ext uri="{FF2B5EF4-FFF2-40B4-BE49-F238E27FC236}">
                <a16:creationId xmlns:a16="http://schemas.microsoft.com/office/drawing/2014/main" id="{4829AFE0-16CB-5179-C032-726C96769CD3}"/>
              </a:ext>
            </a:extLst>
          </p:cNvPr>
          <p:cNvSpPr txBox="1"/>
          <p:nvPr/>
        </p:nvSpPr>
        <p:spPr>
          <a:xfrm>
            <a:off x="4122709" y="5759249"/>
            <a:ext cx="2431035" cy="370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Home</a:t>
            </a:r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0528A523-DD45-FAF0-4C74-AB5D0D2A5B11}"/>
              </a:ext>
            </a:extLst>
          </p:cNvPr>
          <p:cNvSpPr txBox="1"/>
          <p:nvPr/>
        </p:nvSpPr>
        <p:spPr>
          <a:xfrm>
            <a:off x="7426477" y="5759249"/>
            <a:ext cx="3237908" cy="370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Authentication</a:t>
            </a:r>
          </a:p>
        </p:txBody>
      </p:sp>
      <p:sp>
        <p:nvSpPr>
          <p:cNvPr id="49" name="TextBox 45">
            <a:extLst>
              <a:ext uri="{FF2B5EF4-FFF2-40B4-BE49-F238E27FC236}">
                <a16:creationId xmlns:a16="http://schemas.microsoft.com/office/drawing/2014/main" id="{01CB4B75-BBB9-2849-F9BB-1880B1F185E3}"/>
              </a:ext>
            </a:extLst>
          </p:cNvPr>
          <p:cNvSpPr txBox="1"/>
          <p:nvPr/>
        </p:nvSpPr>
        <p:spPr>
          <a:xfrm>
            <a:off x="11828266" y="5759249"/>
            <a:ext cx="2431035" cy="370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Scan</a:t>
            </a:r>
          </a:p>
        </p:txBody>
      </p:sp>
      <p:pic>
        <p:nvPicPr>
          <p:cNvPr id="71" name="Image 28">
            <a:extLst>
              <a:ext uri="{FF2B5EF4-FFF2-40B4-BE49-F238E27FC236}">
                <a16:creationId xmlns:a16="http://schemas.microsoft.com/office/drawing/2014/main" id="{0FF2D349-D48B-625F-F15D-A99F6C6F19CE}"/>
              </a:ext>
            </a:extLst>
          </p:cNvPr>
          <p:cNvPicPr>
            <a:picLocks/>
          </p:cNvPicPr>
          <p:nvPr/>
        </p:nvPicPr>
        <p:blipFill>
          <a:blip r:embed="rId6" cstate="print"/>
          <a:srcRect t="23501" b="26266"/>
          <a:stretch>
            <a:fillRect/>
          </a:stretch>
        </p:blipFill>
        <p:spPr>
          <a:xfrm>
            <a:off x="6412537" y="6390964"/>
            <a:ext cx="5462926" cy="3657599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3C2DE78-335B-0C45-B060-CD408FF1EF39}"/>
              </a:ext>
            </a:extLst>
          </p:cNvPr>
          <p:cNvGrpSpPr>
            <a:grpSpLocks/>
          </p:cNvGrpSpPr>
          <p:nvPr/>
        </p:nvGrpSpPr>
        <p:grpSpPr>
          <a:xfrm>
            <a:off x="2507911" y="2028192"/>
            <a:ext cx="4954341" cy="3405840"/>
            <a:chOff x="0" y="0"/>
            <a:chExt cx="3428364" cy="2513076"/>
          </a:xfrm>
        </p:grpSpPr>
        <p:pic>
          <p:nvPicPr>
            <p:cNvPr id="73" name="Image 34">
              <a:extLst>
                <a:ext uri="{FF2B5EF4-FFF2-40B4-BE49-F238E27FC236}">
                  <a16:creationId xmlns:a16="http://schemas.microsoft.com/office/drawing/2014/main" id="{534DCB1C-CDA1-13C0-1232-E92F26A29E1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2700"/>
              <a:ext cx="1125219" cy="2500376"/>
            </a:xfrm>
            <a:prstGeom prst="rect">
              <a:avLst/>
            </a:prstGeom>
          </p:spPr>
        </p:pic>
        <p:pic>
          <p:nvPicPr>
            <p:cNvPr id="74" name="Image 35">
              <a:extLst>
                <a:ext uri="{FF2B5EF4-FFF2-40B4-BE49-F238E27FC236}">
                  <a16:creationId xmlns:a16="http://schemas.microsoft.com/office/drawing/2014/main" id="{DEA2A5E7-B92D-9723-F02C-EEA8ECF90B3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319" y="0"/>
              <a:ext cx="1130134" cy="2511425"/>
            </a:xfrm>
            <a:prstGeom prst="rect">
              <a:avLst/>
            </a:prstGeom>
          </p:spPr>
        </p:pic>
        <p:pic>
          <p:nvPicPr>
            <p:cNvPr id="75" name="Image 36">
              <a:extLst>
                <a:ext uri="{FF2B5EF4-FFF2-40B4-BE49-F238E27FC236}">
                  <a16:creationId xmlns:a16="http://schemas.microsoft.com/office/drawing/2014/main" id="{48B46090-E896-F383-E0F7-D2FA944A61F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1720" y="76200"/>
              <a:ext cx="1096644" cy="2436876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159BE18-D400-E246-A557-D5B5E96296B9}"/>
              </a:ext>
            </a:extLst>
          </p:cNvPr>
          <p:cNvGrpSpPr>
            <a:grpSpLocks/>
          </p:cNvGrpSpPr>
          <p:nvPr/>
        </p:nvGrpSpPr>
        <p:grpSpPr>
          <a:xfrm>
            <a:off x="10507671" y="2078708"/>
            <a:ext cx="4954341" cy="3302570"/>
            <a:chOff x="0" y="0"/>
            <a:chExt cx="3314293" cy="2442845"/>
          </a:xfrm>
        </p:grpSpPr>
        <p:pic>
          <p:nvPicPr>
            <p:cNvPr id="77" name="Image 38">
              <a:extLst>
                <a:ext uri="{FF2B5EF4-FFF2-40B4-BE49-F238E27FC236}">
                  <a16:creationId xmlns:a16="http://schemas.microsoft.com/office/drawing/2014/main" id="{BDCC47C2-6CD9-1013-BF2D-772E98B3B7D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7145"/>
              <a:ext cx="1090930" cy="2425064"/>
            </a:xfrm>
            <a:prstGeom prst="rect">
              <a:avLst/>
            </a:prstGeom>
          </p:spPr>
        </p:pic>
        <p:pic>
          <p:nvPicPr>
            <p:cNvPr id="78" name="Image 39">
              <a:extLst>
                <a:ext uri="{FF2B5EF4-FFF2-40B4-BE49-F238E27FC236}">
                  <a16:creationId xmlns:a16="http://schemas.microsoft.com/office/drawing/2014/main" id="{BAE7BD70-21E0-29C2-8E40-31223C1C1CC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030" y="23495"/>
              <a:ext cx="1086345" cy="2414904"/>
            </a:xfrm>
            <a:prstGeom prst="rect">
              <a:avLst/>
            </a:prstGeom>
          </p:spPr>
        </p:pic>
        <p:pic>
          <p:nvPicPr>
            <p:cNvPr id="79" name="Image 40">
              <a:extLst>
                <a:ext uri="{FF2B5EF4-FFF2-40B4-BE49-F238E27FC236}">
                  <a16:creationId xmlns:a16="http://schemas.microsoft.com/office/drawing/2014/main" id="{0A1AE048-DFCA-D2EF-6AE0-9404EF567849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15388" y="0"/>
              <a:ext cx="1098905" cy="244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05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  <p:bldP spid="46" grpId="0"/>
      <p:bldP spid="48" grpId="0"/>
      <p:bldP spid="12" grpId="0" animBg="1"/>
      <p:bldP spid="43" grpId="0"/>
      <p:bldP spid="44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19345" y="195833"/>
            <a:ext cx="13049309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dirty="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Conclusion</a:t>
            </a:r>
          </a:p>
        </p:txBody>
      </p:sp>
      <p:sp>
        <p:nvSpPr>
          <p:cNvPr id="5" name="Freeform 5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C116755-DDB7-5F7E-106E-0BDCAAF96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050" y="2023466"/>
            <a:ext cx="14600468" cy="7786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✅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Implemented using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MobileNet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V3 Large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architecture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🎯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Achieved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0.94 accuracy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with an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80:20 train-test split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rimson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📊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Precision, Recall, and F1-score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all exceeded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0.90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rimson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🦋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   Classified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six butterfly species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effectively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☁️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Integrated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Google Cloud Platform (GCP)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to overcome mobile resource limitations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📱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Cloud handles ML model while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Android app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ensures smooth user experience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📚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   Included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butterfly library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and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scanning feature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for easy interaction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👧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    Received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positive feedback from primary school students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rimson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💡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Proved the effectiveness of combining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CNN and cloud computing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rimson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⚖️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Balanced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rimson Pro" panose="020B0604020202020204" charset="0"/>
              </a:rPr>
              <a:t>accuracy, performance, and user engagement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rimson Pr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3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3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3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3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3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3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3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3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6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3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9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3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2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3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10927" y="1445946"/>
            <a:ext cx="13266145" cy="369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Thank You </a:t>
            </a:r>
          </a:p>
        </p:txBody>
      </p:sp>
      <p:sp>
        <p:nvSpPr>
          <p:cNvPr id="4" name="Freeform 4"/>
          <p:cNvSpPr/>
          <p:nvPr/>
        </p:nvSpPr>
        <p:spPr>
          <a:xfrm>
            <a:off x="-352520" y="5878830"/>
            <a:ext cx="18640520" cy="6758940"/>
          </a:xfrm>
          <a:custGeom>
            <a:avLst/>
            <a:gdLst/>
            <a:ahLst/>
            <a:cxnLst/>
            <a:rect l="l" t="t" r="r" b="b"/>
            <a:pathLst>
              <a:path w="18640520" h="675894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3" b="-9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984616" y="-490898"/>
            <a:ext cx="3335307" cy="8085592"/>
          </a:xfrm>
          <a:custGeom>
            <a:avLst/>
            <a:gdLst/>
            <a:ahLst/>
            <a:cxnLst/>
            <a:rect l="l" t="t" r="r" b="b"/>
            <a:pathLst>
              <a:path w="3335307" h="8085592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37880" y="8252132"/>
            <a:ext cx="3622518" cy="3513843"/>
          </a:xfrm>
          <a:custGeom>
            <a:avLst/>
            <a:gdLst/>
            <a:ahLst/>
            <a:cxnLst/>
            <a:rect l="l" t="t" r="r" b="b"/>
            <a:pathLst>
              <a:path w="3622518" h="3513843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5400000">
            <a:off x="1815197" y="3825972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319378" y="4533684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2385470" y="6601725"/>
            <a:ext cx="0" cy="525436"/>
          </a:xfrm>
          <a:prstGeom prst="line">
            <a:avLst/>
          </a:prstGeom>
          <a:ln w="57150" cap="rnd">
            <a:solidFill>
              <a:srgbClr val="9397D8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 flipH="1" flipV="1">
            <a:off x="4129304" y="4966519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54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3665557" y="4533684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4665122" y="4008049"/>
            <a:ext cx="3614" cy="525424"/>
          </a:xfrm>
          <a:prstGeom prst="line">
            <a:avLst/>
          </a:prstGeom>
          <a:ln w="57150" cap="rnd">
            <a:solidFill>
              <a:srgbClr val="62B0D9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400000">
            <a:off x="6438920" y="3826071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5943101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7009193" y="6601824"/>
            <a:ext cx="0" cy="525436"/>
          </a:xfrm>
          <a:prstGeom prst="line">
            <a:avLst/>
          </a:prstGeom>
          <a:ln w="57150" cap="rnd">
            <a:solidFill>
              <a:srgbClr val="8ED7E8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400000" flipH="1" flipV="1">
            <a:off x="8753027" y="4966618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400000">
            <a:off x="8289280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H="1" flipV="1">
            <a:off x="9288845" y="4008148"/>
            <a:ext cx="3614" cy="525424"/>
          </a:xfrm>
          <a:prstGeom prst="line">
            <a:avLst/>
          </a:prstGeom>
          <a:ln w="57150" cap="rnd">
            <a:solidFill>
              <a:srgbClr val="91DFB1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11066454" y="3826071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5400000">
            <a:off x="10570635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AutoShape 19"/>
          <p:cNvSpPr/>
          <p:nvPr/>
        </p:nvSpPr>
        <p:spPr>
          <a:xfrm>
            <a:off x="11636728" y="6601824"/>
            <a:ext cx="0" cy="525436"/>
          </a:xfrm>
          <a:prstGeom prst="line">
            <a:avLst/>
          </a:prstGeom>
          <a:ln w="57150" cap="rnd">
            <a:solidFill>
              <a:srgbClr val="F8D389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400000" flipH="1" flipV="1">
            <a:off x="13374533" y="4966519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5400000">
            <a:off x="12910786" y="4533684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13910352" y="4008049"/>
            <a:ext cx="3614" cy="525424"/>
          </a:xfrm>
          <a:prstGeom prst="line">
            <a:avLst/>
          </a:prstGeom>
          <a:ln w="57150" cap="rnd">
            <a:solidFill>
              <a:srgbClr val="F8B27C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487158" y="5046685"/>
            <a:ext cx="857162" cy="1091294"/>
          </a:xfrm>
          <a:custGeom>
            <a:avLst/>
            <a:gdLst/>
            <a:ahLst/>
            <a:cxnLst/>
            <a:rect l="l" t="t" r="r" b="b"/>
            <a:pathLst>
              <a:path w="857162" h="1091294">
                <a:moveTo>
                  <a:pt x="0" y="0"/>
                </a:moveTo>
                <a:lnTo>
                  <a:pt x="857162" y="0"/>
                </a:lnTo>
                <a:lnTo>
                  <a:pt x="857162" y="1091293"/>
                </a:lnTo>
                <a:lnTo>
                  <a:pt x="0" y="10912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>
            <a:off x="15690116" y="3826071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5400000">
            <a:off x="15194297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>
            <a:off x="16260390" y="6601824"/>
            <a:ext cx="0" cy="525436"/>
          </a:xfrm>
          <a:prstGeom prst="line">
            <a:avLst/>
          </a:prstGeom>
          <a:ln w="57150" cap="rnd">
            <a:solidFill>
              <a:srgbClr val="FF8379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8859624" y="5089675"/>
            <a:ext cx="876396" cy="876396"/>
          </a:xfrm>
          <a:custGeom>
            <a:avLst/>
            <a:gdLst/>
            <a:ahLst/>
            <a:cxnLst/>
            <a:rect l="l" t="t" r="r" b="b"/>
            <a:pathLst>
              <a:path w="876396" h="876396">
                <a:moveTo>
                  <a:pt x="0" y="0"/>
                </a:moveTo>
                <a:lnTo>
                  <a:pt x="876396" y="0"/>
                </a:lnTo>
                <a:lnTo>
                  <a:pt x="876396" y="876397"/>
                </a:lnTo>
                <a:lnTo>
                  <a:pt x="0" y="87639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894674" y="5175700"/>
            <a:ext cx="917449" cy="861255"/>
          </a:xfrm>
          <a:custGeom>
            <a:avLst/>
            <a:gdLst/>
            <a:ahLst/>
            <a:cxnLst/>
            <a:rect l="l" t="t" r="r" b="b"/>
            <a:pathLst>
              <a:path w="917449" h="861255">
                <a:moveTo>
                  <a:pt x="0" y="0"/>
                </a:moveTo>
                <a:lnTo>
                  <a:pt x="917449" y="0"/>
                </a:lnTo>
                <a:lnTo>
                  <a:pt x="917449" y="861255"/>
                </a:lnTo>
                <a:lnTo>
                  <a:pt x="0" y="86125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4179649" y="5046685"/>
            <a:ext cx="974560" cy="962378"/>
          </a:xfrm>
          <a:custGeom>
            <a:avLst/>
            <a:gdLst/>
            <a:ahLst/>
            <a:cxnLst/>
            <a:rect l="l" t="t" r="r" b="b"/>
            <a:pathLst>
              <a:path w="974560" h="962378">
                <a:moveTo>
                  <a:pt x="0" y="0"/>
                </a:moveTo>
                <a:lnTo>
                  <a:pt x="974560" y="0"/>
                </a:lnTo>
                <a:lnTo>
                  <a:pt x="974560" y="962377"/>
                </a:lnTo>
                <a:lnTo>
                  <a:pt x="0" y="96237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6421048" y="5046685"/>
            <a:ext cx="1005946" cy="1007778"/>
          </a:xfrm>
          <a:custGeom>
            <a:avLst/>
            <a:gdLst/>
            <a:ahLst/>
            <a:cxnLst/>
            <a:rect l="l" t="t" r="r" b="b"/>
            <a:pathLst>
              <a:path w="1005946" h="1007778">
                <a:moveTo>
                  <a:pt x="0" y="0"/>
                </a:moveTo>
                <a:lnTo>
                  <a:pt x="1005946" y="0"/>
                </a:lnTo>
                <a:lnTo>
                  <a:pt x="1005946" y="1007777"/>
                </a:lnTo>
                <a:lnTo>
                  <a:pt x="0" y="100777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5691090" y="5009784"/>
            <a:ext cx="1083549" cy="1081579"/>
          </a:xfrm>
          <a:custGeom>
            <a:avLst/>
            <a:gdLst/>
            <a:ahLst/>
            <a:cxnLst/>
            <a:rect l="l" t="t" r="r" b="b"/>
            <a:pathLst>
              <a:path w="1083549" h="1081579">
                <a:moveTo>
                  <a:pt x="0" y="0"/>
                </a:moveTo>
                <a:lnTo>
                  <a:pt x="1083548" y="0"/>
                </a:lnTo>
                <a:lnTo>
                  <a:pt x="1083548" y="1081579"/>
                </a:lnTo>
                <a:lnTo>
                  <a:pt x="0" y="10815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1131912" y="5129037"/>
            <a:ext cx="1016256" cy="1016256"/>
          </a:xfrm>
          <a:custGeom>
            <a:avLst/>
            <a:gdLst/>
            <a:ahLst/>
            <a:cxnLst/>
            <a:rect l="l" t="t" r="r" b="b"/>
            <a:pathLst>
              <a:path w="1016256" h="1016256">
                <a:moveTo>
                  <a:pt x="0" y="0"/>
                </a:moveTo>
                <a:lnTo>
                  <a:pt x="1016256" y="0"/>
                </a:lnTo>
                <a:lnTo>
                  <a:pt x="1016256" y="1016256"/>
                </a:lnTo>
                <a:lnTo>
                  <a:pt x="0" y="101625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3387419" y="549938"/>
            <a:ext cx="11294937" cy="86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3"/>
              </a:lnSpc>
            </a:pPr>
            <a:r>
              <a:rPr lang="en-US" sz="5052" b="1" spc="308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 CONTENTS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28417" y="7218215"/>
            <a:ext cx="2314107" cy="32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150491" y="2097891"/>
            <a:ext cx="3054490" cy="32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Research Objective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895052" y="7218215"/>
            <a:ext cx="2314107" cy="32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Sample Selection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876805" y="1733564"/>
            <a:ext cx="3061064" cy="32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Research Methodology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494760" y="7259611"/>
            <a:ext cx="2314107" cy="64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Experiments and Analysis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854299" y="1779402"/>
            <a:ext cx="3986739" cy="64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GCP Web Services Implementation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152967" y="7219681"/>
            <a:ext cx="2314107" cy="32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7640115"/>
            <a:ext cx="2658489" cy="187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Butterflies are vital to ecosystems but face population decline due to human impact. This study addresses the lack of mobile-friendly tools for species identification and conservation education.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647877" y="7640115"/>
            <a:ext cx="2658489" cy="187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Six butterfly species were selected to ensure dataset diversity. These samples represent varying wing patterns and colors, allowing the model to learn a broad range of visual features.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357321" y="7980232"/>
            <a:ext cx="2658489" cy="187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was conducted using two data splits (70:30 and 80:20). Results showed 94% accuracy with the 80:20 split, highlighting better generalization and fewer classification errors.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976498" y="7640115"/>
            <a:ext cx="2658489" cy="234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The study successfully integrates deep learning with mobile and cloud technologies to classify butterfly species. The system is effective, resource-efficient, and beneficial for conservation and education.</a:t>
            </a:r>
          </a:p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endParaRPr lang="en-US" sz="1459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2824736" y="2523988"/>
            <a:ext cx="3749683" cy="140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The research aims to develop an Android app that classifies six butterfly species using MobileNetV3-Large and Google Cloud, enabling efficient, real-time recognition and species learning on mobile devices.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466564" y="2131087"/>
            <a:ext cx="3749683" cy="163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The methodology follows seven structured steps, including data collection, preprocessing, model training, evaluation, deployment via Google Cloud services, and mobile application development for real-world usage.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854299" y="2519072"/>
            <a:ext cx="3749683" cy="140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The backend uses Google Cloud's Virtual Machine for handling user APIs and Cloud Run for hosting the trained model, ensuring low-latency and scalable butterfly species classification.</a:t>
            </a:r>
          </a:p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endParaRPr lang="en-US" sz="1459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500"/>
                            </p:stCondLst>
                            <p:childTnLst>
                              <p:par>
                                <p:cTn id="1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6500"/>
                            </p:stCondLst>
                            <p:childTnLst>
                              <p:par>
                                <p:cTn id="19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12824" y="4832136"/>
            <a:ext cx="3653151" cy="6381050"/>
          </a:xfrm>
          <a:custGeom>
            <a:avLst/>
            <a:gdLst/>
            <a:ahLst/>
            <a:cxnLst/>
            <a:rect l="l" t="t" r="r" b="b"/>
            <a:pathLst>
              <a:path w="3653151" h="6381050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137880" y="8252132"/>
            <a:ext cx="3622518" cy="3513843"/>
          </a:xfrm>
          <a:custGeom>
            <a:avLst/>
            <a:gdLst/>
            <a:ahLst/>
            <a:cxnLst/>
            <a:rect l="l" t="t" r="r" b="b"/>
            <a:pathLst>
              <a:path w="3622518" h="3513843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471934" y="4163069"/>
            <a:ext cx="11344132" cy="353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•Butterflies are key pollinators and bio‑indicators, yet many species are declining.</a:t>
            </a:r>
          </a:p>
          <a:p>
            <a:pPr algn="l">
              <a:lnSpc>
                <a:spcPts val="4031"/>
              </a:lnSpc>
            </a:pP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•Indonesia hosts ≈2 000 species, but urbanization and deforestation threaten diversity.</a:t>
            </a:r>
          </a:p>
          <a:p>
            <a:pPr algn="l">
              <a:lnSpc>
                <a:spcPts val="4031"/>
              </a:lnSpc>
            </a:pP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•Lack of mobile‑friendly identification tools hampers conservation and education efforts.</a:t>
            </a:r>
          </a:p>
          <a:p>
            <a:pPr algn="l">
              <a:lnSpc>
                <a:spcPts val="4031"/>
              </a:lnSpc>
            </a:pPr>
            <a:endParaRPr lang="en-US" sz="29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77977491-F19A-4A09-C7CD-4DC9D448C813}"/>
              </a:ext>
            </a:extLst>
          </p:cNvPr>
          <p:cNvSpPr txBox="1"/>
          <p:nvPr/>
        </p:nvSpPr>
        <p:spPr>
          <a:xfrm>
            <a:off x="1477464" y="2122952"/>
            <a:ext cx="15282934" cy="1230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623"/>
              </a:lnSpc>
              <a:spcBef>
                <a:spcPct val="0"/>
              </a:spcBef>
            </a:pPr>
            <a:r>
              <a:rPr lang="en-US" sz="9600" dirty="0">
                <a:latin typeface="Sugo Classic" panose="020B0604020202020204" charset="0"/>
                <a:ea typeface="Montserrat"/>
                <a:cs typeface="Montserrat"/>
                <a:sym typeface="Montserrat"/>
              </a:rPr>
              <a:t>Background </a:t>
            </a:r>
            <a:r>
              <a:rPr lang="en-US" sz="9600" dirty="0">
                <a:latin typeface="Sugo Classic" panose="020B0604020202020204" charset="0"/>
                <a:ea typeface="Sugo Classic"/>
                <a:cs typeface="Sugo Classic"/>
                <a:sym typeface="Sugo Classic"/>
              </a:rPr>
              <a:t>&amp; Motivation</a:t>
            </a:r>
          </a:p>
          <a:p>
            <a:pPr lvl="0" algn="ctr">
              <a:lnSpc>
                <a:spcPts val="2623"/>
              </a:lnSpc>
              <a:spcBef>
                <a:spcPct val="0"/>
              </a:spcBef>
            </a:pPr>
            <a:endParaRPr lang="en-US" sz="9600" dirty="0">
              <a:latin typeface="Sugo Classic" panose="020B0604020202020204" charset="0"/>
              <a:ea typeface="Montserrat"/>
              <a:cs typeface="Montserrat"/>
              <a:sym typeface="Montserrat"/>
            </a:endParaRPr>
          </a:p>
          <a:p>
            <a:pPr lvl="0" algn="ctr">
              <a:lnSpc>
                <a:spcPts val="2623"/>
              </a:lnSpc>
              <a:spcBef>
                <a:spcPct val="0"/>
              </a:spcBef>
            </a:pPr>
            <a:endParaRPr lang="en-US" sz="9600" dirty="0">
              <a:latin typeface="Sugo Classic" panose="020B0604020202020204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38063" y="1498650"/>
            <a:ext cx="13049309" cy="182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Research 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92054" y="4536684"/>
            <a:ext cx="12303891" cy="252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•Develop an Android app that accurately classifies six butterfly species.</a:t>
            </a:r>
          </a:p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•Employ MobileNetV3‑Large (lightweight CNN) through Transfer Learning.</a:t>
            </a:r>
          </a:p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•Leverage Google Cloud Platform (Cloud Run) to offload computation.</a:t>
            </a:r>
          </a:p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•Include an on‑device encyclopedia and real‑time camera scanning.</a:t>
            </a:r>
          </a:p>
          <a:p>
            <a:pPr algn="l">
              <a:lnSpc>
                <a:spcPts val="4031"/>
              </a:lnSpc>
            </a:pPr>
            <a:endParaRPr lang="en-US" sz="29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E73C4-3E5E-A0D6-44B2-1EC561EF5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Butterfly Vector PNG Download Free Transparent HQ PNG Download | FreePNGimg">
            <a:extLst>
              <a:ext uri="{FF2B5EF4-FFF2-40B4-BE49-F238E27FC236}">
                <a16:creationId xmlns:a16="http://schemas.microsoft.com/office/drawing/2014/main" id="{718A09CA-7B0B-20B7-5CC1-FA76FE97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4841" y="4373228"/>
            <a:ext cx="1904498" cy="142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C5B020FD-4A00-802D-6655-24DCFC750EF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AC435CF-660C-5591-AD62-ABD9DA9598FF}"/>
              </a:ext>
            </a:extLst>
          </p:cNvPr>
          <p:cNvSpPr txBox="1"/>
          <p:nvPr/>
        </p:nvSpPr>
        <p:spPr>
          <a:xfrm>
            <a:off x="2619345" y="1345577"/>
            <a:ext cx="13049309" cy="182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Dataset Overview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C26EB22-C305-5791-810C-2EA709E4D79A}"/>
              </a:ext>
            </a:extLst>
          </p:cNvPr>
          <p:cNvSpPr txBox="1"/>
          <p:nvPr/>
        </p:nvSpPr>
        <p:spPr>
          <a:xfrm>
            <a:off x="4554415" y="3463302"/>
            <a:ext cx="11038146" cy="99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•110 original images (50 field, 60 literature).</a:t>
            </a:r>
          </a:p>
          <a:p>
            <a:pPr algn="l">
              <a:lnSpc>
                <a:spcPts val="4031"/>
              </a:lnSpc>
            </a:pPr>
            <a:r>
              <a:rPr lang="en-US" sz="3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•Random augmentation → 6000 images (1000 per class)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C1B0EB2-5335-0719-64BE-8461F5795ABB}"/>
              </a:ext>
            </a:extLst>
          </p:cNvPr>
          <p:cNvSpPr/>
          <p:nvPr/>
        </p:nvSpPr>
        <p:spPr>
          <a:xfrm>
            <a:off x="-610787" y="6689651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F3BC2AB-1756-E141-1034-5379F17605B0}"/>
              </a:ext>
            </a:extLst>
          </p:cNvPr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DFFBC7A-3990-FD04-FD30-932353F26194}"/>
              </a:ext>
            </a:extLst>
          </p:cNvPr>
          <p:cNvSpPr/>
          <p:nvPr/>
        </p:nvSpPr>
        <p:spPr>
          <a:xfrm>
            <a:off x="-1" y="216478"/>
            <a:ext cx="4871560" cy="3671373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DF4AC-9DAB-A481-2489-B2EBDEFD741E}"/>
              </a:ext>
            </a:extLst>
          </p:cNvPr>
          <p:cNvSpPr txBox="1"/>
          <p:nvPr/>
        </p:nvSpPr>
        <p:spPr>
          <a:xfrm>
            <a:off x="43203" y="4853697"/>
            <a:ext cx="18117592" cy="66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sz="5000" dirty="0">
                <a:solidFill>
                  <a:srgbClr val="4C1B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/>
                <a:ea typeface="Crimson Pro"/>
                <a:cs typeface="Crimson Pro"/>
                <a:sym typeface="Crimson Pro"/>
              </a:rPr>
              <a:t>Shortlisted </a:t>
            </a:r>
            <a:r>
              <a:rPr lang="en-US" sz="6000" b="1" dirty="0">
                <a:solidFill>
                  <a:srgbClr val="4C1B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Crimson Pro"/>
                <a:cs typeface="Crimson Pro"/>
                <a:sym typeface="Crimson Pro"/>
              </a:rPr>
              <a:t>6</a:t>
            </a:r>
            <a:r>
              <a:rPr lang="en-US" sz="5000" dirty="0">
                <a:solidFill>
                  <a:srgbClr val="4C1B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/>
                <a:ea typeface="Crimson Pro"/>
                <a:cs typeface="Crimson Pro"/>
                <a:sym typeface="Crimson Pro"/>
              </a:rPr>
              <a:t> Classes for </a:t>
            </a:r>
            <a:r>
              <a:rPr lang="en-US" sz="5000" dirty="0">
                <a:solidFill>
                  <a:srgbClr val="4C1B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Sugo Classic Bold"/>
                <a:cs typeface="Sugo Classic Bold"/>
                <a:sym typeface="Sugo Classic Bold"/>
              </a:rPr>
              <a:t>Classifying </a:t>
            </a:r>
            <a:r>
              <a:rPr lang="en-US" sz="5000" b="1" dirty="0">
                <a:solidFill>
                  <a:srgbClr val="4C1B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Sugo Classic Bold"/>
                <a:cs typeface="Sugo Classic Bold"/>
                <a:sym typeface="Sugo Classic Bold"/>
              </a:rPr>
              <a:t>Butterfly Species</a:t>
            </a:r>
          </a:p>
        </p:txBody>
      </p:sp>
      <p:pic>
        <p:nvPicPr>
          <p:cNvPr id="1026" name="Picture 2" descr="Great Eggfly Butterfly | Hypolimnas ...">
            <a:extLst>
              <a:ext uri="{FF2B5EF4-FFF2-40B4-BE49-F238E27FC236}">
                <a16:creationId xmlns:a16="http://schemas.microsoft.com/office/drawing/2014/main" id="{FA2B8EE1-015E-5E96-30F4-1E0FDE8B7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30" y="6637129"/>
            <a:ext cx="2560320" cy="17068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opsilia scylla">
            <a:extLst>
              <a:ext uri="{FF2B5EF4-FFF2-40B4-BE49-F238E27FC236}">
                <a16:creationId xmlns:a16="http://schemas.microsoft.com/office/drawing/2014/main" id="{C8FBA003-4AA9-699F-B293-AB0F4A11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357" y="7647330"/>
            <a:ext cx="2560320" cy="1706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B50C944-61B0-A56C-61E9-EAEB10589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4" t="13080" r="22269" b="29144"/>
          <a:stretch>
            <a:fillRect/>
          </a:stretch>
        </p:blipFill>
        <p:spPr bwMode="auto">
          <a:xfrm>
            <a:off x="6402573" y="6637129"/>
            <a:ext cx="2560320" cy="17068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eacock Butterfly Facts">
            <a:extLst>
              <a:ext uri="{FF2B5EF4-FFF2-40B4-BE49-F238E27FC236}">
                <a16:creationId xmlns:a16="http://schemas.microsoft.com/office/drawing/2014/main" id="{B3F00A29-F4F3-D4F0-EE9B-A63216A96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74" y="7647331"/>
            <a:ext cx="2560320" cy="17068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reat mormon (Papilio memnon) - Picture Insect">
            <a:extLst>
              <a:ext uri="{FF2B5EF4-FFF2-40B4-BE49-F238E27FC236}">
                <a16:creationId xmlns:a16="http://schemas.microsoft.com/office/drawing/2014/main" id="{BC222D81-4B56-9309-8531-F0FC008C3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930" y="6637129"/>
            <a:ext cx="2560320" cy="17068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amia Images – Browse 319 Stock Photos, Vectors, and Video | Adobe Stock">
            <a:extLst>
              <a:ext uri="{FF2B5EF4-FFF2-40B4-BE49-F238E27FC236}">
                <a16:creationId xmlns:a16="http://schemas.microsoft.com/office/drawing/2014/main" id="{3C94AA00-338A-E82E-2D6D-3540385F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261" y="7617222"/>
            <a:ext cx="2560320" cy="17068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78E8A6-9AE6-EEE7-3E12-AD5518FBB70A}"/>
              </a:ext>
            </a:extLst>
          </p:cNvPr>
          <p:cNvSpPr txBox="1"/>
          <p:nvPr/>
        </p:nvSpPr>
        <p:spPr>
          <a:xfrm>
            <a:off x="1032929" y="5811875"/>
            <a:ext cx="2560320" cy="606762"/>
          </a:xfrm>
          <a:prstGeom prst="roundRect">
            <a:avLst/>
          </a:prstGeom>
          <a:noFill/>
          <a:ln w="57150" cap="flat" cmpd="sng" algn="ctr">
            <a:solidFill>
              <a:srgbClr val="4C1B1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sz="24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Boolina</a:t>
            </a:r>
            <a:r>
              <a:rPr lang="en-US" sz="24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eggfly</a:t>
            </a:r>
            <a:r>
              <a:rPr lang="en-US" sz="24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C21EA-71F7-89D0-FA4A-5187CB8C5648}"/>
              </a:ext>
            </a:extLst>
          </p:cNvPr>
          <p:cNvSpPr txBox="1"/>
          <p:nvPr/>
        </p:nvSpPr>
        <p:spPr>
          <a:xfrm>
            <a:off x="3798849" y="6880073"/>
            <a:ext cx="2560320" cy="606762"/>
          </a:xfrm>
          <a:prstGeom prst="roundRect">
            <a:avLst/>
          </a:prstGeom>
          <a:noFill/>
          <a:ln w="57150" cap="flat" cmpd="sng" algn="ctr">
            <a:solidFill>
              <a:srgbClr val="4C1B1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sz="24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Catopsilia</a:t>
            </a:r>
            <a:r>
              <a:rPr lang="en-US" sz="24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Scylla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759FA-2F36-4334-0060-B19FE2B651E8}"/>
              </a:ext>
            </a:extLst>
          </p:cNvPr>
          <p:cNvSpPr txBox="1"/>
          <p:nvPr/>
        </p:nvSpPr>
        <p:spPr>
          <a:xfrm>
            <a:off x="6292676" y="6037891"/>
            <a:ext cx="2560320" cy="476726"/>
          </a:xfrm>
          <a:prstGeom prst="roundRect">
            <a:avLst/>
          </a:prstGeom>
          <a:noFill/>
          <a:ln w="57150" cap="flat" cmpd="sng" algn="ctr">
            <a:solidFill>
              <a:srgbClr val="4C1B1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US" sz="22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Graphium</a:t>
            </a:r>
            <a:r>
              <a:rPr lang="en-US" sz="22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Sarpedon</a:t>
            </a:r>
            <a:endParaRPr lang="en-US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2D90E-D5B5-E176-B7A3-9D7B1AFAF723}"/>
              </a:ext>
            </a:extLst>
          </p:cNvPr>
          <p:cNvSpPr txBox="1"/>
          <p:nvPr/>
        </p:nvSpPr>
        <p:spPr>
          <a:xfrm>
            <a:off x="9101999" y="6880073"/>
            <a:ext cx="2560320" cy="606762"/>
          </a:xfrm>
          <a:prstGeom prst="roundRect">
            <a:avLst/>
          </a:prstGeom>
          <a:noFill/>
          <a:ln w="57150" cap="flat" cmpd="sng" algn="ctr">
            <a:solidFill>
              <a:srgbClr val="4C1B1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sz="24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Peacock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AF2F3-239A-686E-F29A-FF5F5A696D1B}"/>
              </a:ext>
            </a:extLst>
          </p:cNvPr>
          <p:cNvSpPr txBox="1"/>
          <p:nvPr/>
        </p:nvSpPr>
        <p:spPr>
          <a:xfrm>
            <a:off x="11806930" y="5993181"/>
            <a:ext cx="2560320" cy="510778"/>
          </a:xfrm>
          <a:prstGeom prst="roundRect">
            <a:avLst/>
          </a:prstGeom>
          <a:noFill/>
          <a:ln w="57150" cap="flat" cmpd="sng" algn="ctr">
            <a:solidFill>
              <a:srgbClr val="4C1B1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Papilio </a:t>
            </a:r>
            <a:r>
              <a:rPr lang="en-US" sz="24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memnon</a:t>
            </a:r>
            <a:r>
              <a:rPr lang="en-US" sz="24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F671F3-5832-9DE8-6E65-A385D052706C}"/>
              </a:ext>
            </a:extLst>
          </p:cNvPr>
          <p:cNvSpPr txBox="1"/>
          <p:nvPr/>
        </p:nvSpPr>
        <p:spPr>
          <a:xfrm>
            <a:off x="14557600" y="7021314"/>
            <a:ext cx="2560320" cy="510778"/>
          </a:xfrm>
          <a:prstGeom prst="roundRect">
            <a:avLst/>
          </a:prstGeom>
          <a:noFill/>
          <a:ln w="57150" cap="flat" cmpd="sng" algn="ctr">
            <a:solidFill>
              <a:srgbClr val="4C1B1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Samia </a:t>
            </a:r>
            <a:r>
              <a:rPr lang="en-US" sz="2400" dirty="0" err="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Ricini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865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1362505" y="4491724"/>
            <a:ext cx="13049309" cy="182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dirty="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Research Workflow</a:t>
            </a:r>
          </a:p>
        </p:txBody>
      </p:sp>
      <p:sp>
        <p:nvSpPr>
          <p:cNvPr id="6" name="Freeform 6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0DB6044F-BDB2-A403-ED0D-C1FA2D30C64E}"/>
              </a:ext>
            </a:extLst>
          </p:cNvPr>
          <p:cNvSpPr/>
          <p:nvPr/>
        </p:nvSpPr>
        <p:spPr>
          <a:xfrm rot="16208897" flipV="1">
            <a:off x="6841619" y="4914089"/>
            <a:ext cx="7686448" cy="27211"/>
          </a:xfrm>
          <a:prstGeom prst="line">
            <a:avLst/>
          </a:prstGeom>
          <a:ln w="152400" cap="flat">
            <a:solidFill>
              <a:srgbClr val="D3B38C"/>
            </a:solidFill>
            <a:prstDash val="solid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C63A537-2DAF-B92C-28CC-D17F4A462C46}"/>
              </a:ext>
            </a:extLst>
          </p:cNvPr>
          <p:cNvGrpSpPr/>
          <p:nvPr/>
        </p:nvGrpSpPr>
        <p:grpSpPr>
          <a:xfrm>
            <a:off x="10244095" y="452584"/>
            <a:ext cx="881497" cy="890663"/>
            <a:chOff x="10244095" y="452584"/>
            <a:chExt cx="881497" cy="89066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2290FA7-660C-37E0-511F-869315B3A1AF}"/>
                </a:ext>
              </a:extLst>
            </p:cNvPr>
            <p:cNvSpPr/>
            <p:nvPr/>
          </p:nvSpPr>
          <p:spPr>
            <a:xfrm>
              <a:off x="10244095" y="452584"/>
              <a:ext cx="881497" cy="89066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4A33"/>
            </a:solidFill>
            <a:ln w="101600" cap="sq">
              <a:solidFill>
                <a:srgbClr val="D3B38C"/>
              </a:solidFill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endParaRPr lang="en-US" sz="5000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330CC9D-931E-97D3-D9D1-6635AA188489}"/>
                </a:ext>
              </a:extLst>
            </p:cNvPr>
            <p:cNvSpPr txBox="1"/>
            <p:nvPr/>
          </p:nvSpPr>
          <p:spPr>
            <a:xfrm>
              <a:off x="10535557" y="614572"/>
              <a:ext cx="308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5000" b="1" dirty="0">
                  <a:solidFill>
                    <a:srgbClr val="FAF9E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1</a:t>
              </a: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FC629899-1238-7F39-8B91-91D710D3D22E}"/>
              </a:ext>
            </a:extLst>
          </p:cNvPr>
          <p:cNvSpPr txBox="1"/>
          <p:nvPr/>
        </p:nvSpPr>
        <p:spPr>
          <a:xfrm>
            <a:off x="11686804" y="667083"/>
            <a:ext cx="324475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Data Collection</a:t>
            </a:r>
            <a:endParaRPr lang="en-US" sz="3000" dirty="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0AC5DF1-0AB9-57F0-AA5C-ADEB226CB194}"/>
              </a:ext>
            </a:extLst>
          </p:cNvPr>
          <p:cNvSpPr txBox="1"/>
          <p:nvPr/>
        </p:nvSpPr>
        <p:spPr>
          <a:xfrm>
            <a:off x="11686804" y="2104536"/>
            <a:ext cx="534357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Preprocessing &amp; Augmentation</a:t>
            </a:r>
            <a:endParaRPr lang="en-US" sz="3000" dirty="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486A76E-860A-B7F0-F3F1-B2071C515EAE}"/>
              </a:ext>
            </a:extLst>
          </p:cNvPr>
          <p:cNvSpPr txBox="1"/>
          <p:nvPr/>
        </p:nvSpPr>
        <p:spPr>
          <a:xfrm>
            <a:off x="11686804" y="3326776"/>
            <a:ext cx="3009237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Train/Test Split </a:t>
            </a:r>
            <a:r>
              <a:rPr lang="en-US" sz="23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(70:30 &amp; 80:20)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B4B25CA-BE2E-400E-2012-3B539BB933A9}"/>
              </a:ext>
            </a:extLst>
          </p:cNvPr>
          <p:cNvSpPr txBox="1"/>
          <p:nvPr/>
        </p:nvSpPr>
        <p:spPr>
          <a:xfrm>
            <a:off x="11686804" y="4585490"/>
            <a:ext cx="4343001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Model Construction </a:t>
            </a:r>
            <a:r>
              <a:rPr lang="en-US" sz="23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(MobileNetV3‑Large)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C2B3A2B-CCF0-850B-07A2-0A9E12724E4D}"/>
              </a:ext>
            </a:extLst>
          </p:cNvPr>
          <p:cNvSpPr txBox="1"/>
          <p:nvPr/>
        </p:nvSpPr>
        <p:spPr>
          <a:xfrm>
            <a:off x="11686804" y="5978796"/>
            <a:ext cx="3794681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Evaluation </a:t>
            </a:r>
          </a:p>
          <a:p>
            <a:r>
              <a:rPr lang="en-US" sz="23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(Accuracy, Precision, Recall, F1)</a:t>
            </a:r>
            <a:endParaRPr lang="en-US" sz="2300" dirty="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9E688D-7F31-A84A-1E13-F83F31B287BB}"/>
              </a:ext>
            </a:extLst>
          </p:cNvPr>
          <p:cNvGrpSpPr/>
          <p:nvPr/>
        </p:nvGrpSpPr>
        <p:grpSpPr>
          <a:xfrm>
            <a:off x="10244095" y="1890037"/>
            <a:ext cx="881497" cy="918706"/>
            <a:chOff x="10244095" y="1890037"/>
            <a:chExt cx="881497" cy="91870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3D81F7-4EB4-40FB-20A9-636977DD5313}"/>
                </a:ext>
              </a:extLst>
            </p:cNvPr>
            <p:cNvSpPr/>
            <p:nvPr/>
          </p:nvSpPr>
          <p:spPr>
            <a:xfrm>
              <a:off x="10244095" y="1890037"/>
              <a:ext cx="881497" cy="89066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4A33"/>
            </a:solidFill>
            <a:ln w="101600" cap="sq">
              <a:solidFill>
                <a:srgbClr val="D3B38C"/>
              </a:solidFill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endParaRPr lang="en-US" sz="5000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5E8CC86-085D-840E-F04B-D53C7062B6C5}"/>
                </a:ext>
              </a:extLst>
            </p:cNvPr>
            <p:cNvSpPr txBox="1"/>
            <p:nvPr/>
          </p:nvSpPr>
          <p:spPr>
            <a:xfrm>
              <a:off x="10545708" y="2090598"/>
              <a:ext cx="308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5000" b="1" dirty="0">
                  <a:solidFill>
                    <a:srgbClr val="FAF9E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2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3A9C9A-0CE8-C773-978B-187F9BABF1AB}"/>
              </a:ext>
            </a:extLst>
          </p:cNvPr>
          <p:cNvGrpSpPr/>
          <p:nvPr/>
        </p:nvGrpSpPr>
        <p:grpSpPr>
          <a:xfrm>
            <a:off x="10244095" y="3289249"/>
            <a:ext cx="881497" cy="895895"/>
            <a:chOff x="10244095" y="3289249"/>
            <a:chExt cx="881497" cy="895895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279256F-2A43-FA29-AC31-B0E9A810BBB8}"/>
                </a:ext>
              </a:extLst>
            </p:cNvPr>
            <p:cNvSpPr/>
            <p:nvPr/>
          </p:nvSpPr>
          <p:spPr>
            <a:xfrm>
              <a:off x="10244095" y="3289249"/>
              <a:ext cx="881497" cy="89066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4A33"/>
            </a:solidFill>
            <a:ln w="101600" cap="sq">
              <a:solidFill>
                <a:srgbClr val="D3B38C"/>
              </a:solidFill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endParaRPr lang="en-US" sz="5000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72F398DF-4019-0609-C4CD-08E9B6F25C46}"/>
                </a:ext>
              </a:extLst>
            </p:cNvPr>
            <p:cNvSpPr txBox="1"/>
            <p:nvPr/>
          </p:nvSpPr>
          <p:spPr>
            <a:xfrm>
              <a:off x="10535557" y="3466999"/>
              <a:ext cx="308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5000" b="1" dirty="0">
                  <a:solidFill>
                    <a:srgbClr val="FAF9E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3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3DCAACA-99F1-EFB8-392B-DB99A56549EB}"/>
              </a:ext>
            </a:extLst>
          </p:cNvPr>
          <p:cNvGrpSpPr/>
          <p:nvPr/>
        </p:nvGrpSpPr>
        <p:grpSpPr>
          <a:xfrm>
            <a:off x="10244095" y="4585490"/>
            <a:ext cx="881497" cy="890663"/>
            <a:chOff x="10244095" y="4585490"/>
            <a:chExt cx="881497" cy="89066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F1BCA43-C160-AB41-E1F4-0B4CCAF45304}"/>
                </a:ext>
              </a:extLst>
            </p:cNvPr>
            <p:cNvSpPr/>
            <p:nvPr/>
          </p:nvSpPr>
          <p:spPr>
            <a:xfrm>
              <a:off x="10244095" y="4585490"/>
              <a:ext cx="881497" cy="89066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4A33"/>
            </a:solidFill>
            <a:ln w="101600" cap="sq">
              <a:solidFill>
                <a:srgbClr val="D3B38C"/>
              </a:solidFill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endParaRPr lang="en-US" sz="500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FFD0BD0-4173-8FCA-A9E7-E2BA23CC7AE2}"/>
                </a:ext>
              </a:extLst>
            </p:cNvPr>
            <p:cNvSpPr txBox="1"/>
            <p:nvPr/>
          </p:nvSpPr>
          <p:spPr>
            <a:xfrm>
              <a:off x="10506947" y="4738516"/>
              <a:ext cx="308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5000" b="1" dirty="0">
                  <a:solidFill>
                    <a:srgbClr val="FAF9E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F71BA65-F373-8D86-51D7-A65147D85419}"/>
              </a:ext>
            </a:extLst>
          </p:cNvPr>
          <p:cNvGrpSpPr/>
          <p:nvPr/>
        </p:nvGrpSpPr>
        <p:grpSpPr>
          <a:xfrm>
            <a:off x="10244095" y="5924279"/>
            <a:ext cx="881497" cy="924643"/>
            <a:chOff x="10244095" y="5980343"/>
            <a:chExt cx="881497" cy="924643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F1725B23-9C1B-5EA6-924A-29CCEB3D994F}"/>
                </a:ext>
              </a:extLst>
            </p:cNvPr>
            <p:cNvSpPr/>
            <p:nvPr/>
          </p:nvSpPr>
          <p:spPr>
            <a:xfrm>
              <a:off x="10244095" y="5980343"/>
              <a:ext cx="881497" cy="89066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4A33"/>
            </a:solidFill>
            <a:ln w="101600" cap="sq">
              <a:solidFill>
                <a:srgbClr val="D3B38C"/>
              </a:solidFill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endParaRPr lang="en-US" sz="5000"/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8DB5CA34-ECB4-D05A-5F33-F9AE5AE7A11C}"/>
                </a:ext>
              </a:extLst>
            </p:cNvPr>
            <p:cNvSpPr txBox="1"/>
            <p:nvPr/>
          </p:nvSpPr>
          <p:spPr>
            <a:xfrm>
              <a:off x="10535557" y="6186841"/>
              <a:ext cx="308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5000" b="1" dirty="0">
                  <a:solidFill>
                    <a:srgbClr val="FAF9E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5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1E23782-286A-65D7-AD48-7CC124663A70}"/>
              </a:ext>
            </a:extLst>
          </p:cNvPr>
          <p:cNvGrpSpPr/>
          <p:nvPr/>
        </p:nvGrpSpPr>
        <p:grpSpPr>
          <a:xfrm>
            <a:off x="10244095" y="7390408"/>
            <a:ext cx="881497" cy="898267"/>
            <a:chOff x="10244095" y="7401870"/>
            <a:chExt cx="881497" cy="898267"/>
          </a:xfrm>
        </p:grpSpPr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F5A78A-F607-FA3C-053D-59195090CB40}"/>
                </a:ext>
              </a:extLst>
            </p:cNvPr>
            <p:cNvSpPr/>
            <p:nvPr/>
          </p:nvSpPr>
          <p:spPr>
            <a:xfrm>
              <a:off x="10244095" y="7401870"/>
              <a:ext cx="881497" cy="89066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4A33"/>
            </a:solidFill>
            <a:ln w="101600" cap="sq">
              <a:solidFill>
                <a:srgbClr val="D3B38C"/>
              </a:solidFill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endParaRPr lang="en-US" sz="5000"/>
            </a:p>
          </p:txBody>
        </p:sp>
        <p:sp>
          <p:nvSpPr>
            <p:cNvPr id="41" name="TextBox 33">
              <a:extLst>
                <a:ext uri="{FF2B5EF4-FFF2-40B4-BE49-F238E27FC236}">
                  <a16:creationId xmlns:a16="http://schemas.microsoft.com/office/drawing/2014/main" id="{FD8DD0CE-632A-3CFC-059F-2D0D1FB42987}"/>
                </a:ext>
              </a:extLst>
            </p:cNvPr>
            <p:cNvSpPr txBox="1"/>
            <p:nvPr/>
          </p:nvSpPr>
          <p:spPr>
            <a:xfrm>
              <a:off x="10535557" y="7581992"/>
              <a:ext cx="308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5000" b="1" dirty="0">
                  <a:solidFill>
                    <a:srgbClr val="FAF9E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6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3EE7120-D2D0-2018-C9C8-FC63F4D1BFAF}"/>
              </a:ext>
            </a:extLst>
          </p:cNvPr>
          <p:cNvGrpSpPr/>
          <p:nvPr/>
        </p:nvGrpSpPr>
        <p:grpSpPr>
          <a:xfrm>
            <a:off x="10244095" y="8772973"/>
            <a:ext cx="881497" cy="916515"/>
            <a:chOff x="10244095" y="8772973"/>
            <a:chExt cx="881497" cy="916515"/>
          </a:xfrm>
        </p:grpSpPr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425DC063-7969-0F1E-9BB2-E12F79D50C0D}"/>
                </a:ext>
              </a:extLst>
            </p:cNvPr>
            <p:cNvSpPr/>
            <p:nvPr/>
          </p:nvSpPr>
          <p:spPr>
            <a:xfrm>
              <a:off x="10244095" y="8772973"/>
              <a:ext cx="881497" cy="89066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4A33"/>
            </a:solidFill>
            <a:ln w="101600" cap="sq">
              <a:solidFill>
                <a:srgbClr val="D3B38C"/>
              </a:solidFill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endParaRPr lang="en-US" sz="5000"/>
            </a:p>
          </p:txBody>
        </p:sp>
        <p:sp>
          <p:nvSpPr>
            <p:cNvPr id="51" name="TextBox 33">
              <a:extLst>
                <a:ext uri="{FF2B5EF4-FFF2-40B4-BE49-F238E27FC236}">
                  <a16:creationId xmlns:a16="http://schemas.microsoft.com/office/drawing/2014/main" id="{C5C65257-7170-6189-7B1B-327CFD500920}"/>
                </a:ext>
              </a:extLst>
            </p:cNvPr>
            <p:cNvSpPr txBox="1"/>
            <p:nvPr/>
          </p:nvSpPr>
          <p:spPr>
            <a:xfrm>
              <a:off x="10553541" y="8971343"/>
              <a:ext cx="308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5000" b="1" dirty="0">
                  <a:solidFill>
                    <a:srgbClr val="FAF9E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7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95B08E8-0E62-3286-E529-C2B4D3208E1F}"/>
              </a:ext>
            </a:extLst>
          </p:cNvPr>
          <p:cNvSpPr txBox="1"/>
          <p:nvPr/>
        </p:nvSpPr>
        <p:spPr>
          <a:xfrm>
            <a:off x="11686804" y="7385571"/>
            <a:ext cx="3244757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GCP Web Services </a:t>
            </a:r>
          </a:p>
          <a:p>
            <a:pPr algn="l"/>
            <a:r>
              <a:rPr lang="en-US" sz="23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(VM + Cloud Run)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EFD119-0655-B464-5C47-8FD4CDCF06A2}"/>
              </a:ext>
            </a:extLst>
          </p:cNvPr>
          <p:cNvSpPr txBox="1"/>
          <p:nvPr/>
        </p:nvSpPr>
        <p:spPr>
          <a:xfrm>
            <a:off x="11686804" y="8884679"/>
            <a:ext cx="45866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Android App Development</a:t>
            </a:r>
            <a:endParaRPr lang="en-US" sz="3000" dirty="0"/>
          </a:p>
        </p:txBody>
      </p:sp>
      <p:pic>
        <p:nvPicPr>
          <p:cNvPr id="2050" name="Picture 2" descr="Butterfly Vector PNG Download Free Transparent HQ PNG Download | FreePNGimg">
            <a:extLst>
              <a:ext uri="{FF2B5EF4-FFF2-40B4-BE49-F238E27FC236}">
                <a16:creationId xmlns:a16="http://schemas.microsoft.com/office/drawing/2014/main" id="{6472FF44-9BB5-E61D-77E5-ED60AA57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805" y="317968"/>
            <a:ext cx="2168585" cy="162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3" grpId="0"/>
      <p:bldP spid="14" grpId="0"/>
      <p:bldP spid="15" grpId="0"/>
      <p:bldP spid="16" grpId="0"/>
      <p:bldP spid="17" grpId="0"/>
      <p:bldP spid="61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19345" y="1145062"/>
            <a:ext cx="15144219" cy="182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CNN Model &amp; Hyperparameters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45288" y="4777616"/>
            <a:ext cx="7198581" cy="1497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6" lvl="1" algn="r">
              <a:lnSpc>
                <a:spcPts val="4031"/>
              </a:lnSpc>
            </a:pP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Epochs: 40 • </a:t>
            </a:r>
          </a:p>
          <a:p>
            <a:pPr marL="313056" lvl="1" algn="r">
              <a:lnSpc>
                <a:spcPts val="4031"/>
              </a:lnSpc>
            </a:pP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Batch: 32 • </a:t>
            </a:r>
          </a:p>
          <a:p>
            <a:pPr marL="313056" lvl="1" algn="r">
              <a:lnSpc>
                <a:spcPts val="4031"/>
              </a:lnSpc>
            </a:pP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Optimizer: Adam Learning rate: 1 ×10⁻⁴  •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44133" y="4534700"/>
            <a:ext cx="7198579" cy="252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1"/>
              </a:lnSpc>
            </a:pP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• Base model: MobileNetV3‑Large </a:t>
            </a:r>
          </a:p>
          <a:p>
            <a:pPr>
              <a:lnSpc>
                <a:spcPts val="4031"/>
              </a:lnSpc>
            </a:pP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   (feature   extractor) + FC layers</a:t>
            </a:r>
          </a:p>
          <a:p>
            <a:pPr algn="l">
              <a:lnSpc>
                <a:spcPts val="4031"/>
              </a:lnSpc>
            </a:pP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 Loss: Sparse Categorical Cross‑Entropy </a:t>
            </a:r>
          </a:p>
          <a:p>
            <a:pPr algn="l">
              <a:lnSpc>
                <a:spcPts val="4031"/>
              </a:lnSpc>
            </a:pPr>
            <a:r>
              <a:rPr lang="en-US" sz="2900" dirty="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 Metric: Accuracy.</a:t>
            </a:r>
          </a:p>
          <a:p>
            <a:pPr algn="l">
              <a:lnSpc>
                <a:spcPts val="4031"/>
              </a:lnSpc>
            </a:pPr>
            <a:endParaRPr lang="en-US" sz="29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19345" y="1096247"/>
            <a:ext cx="13049309" cy="182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Experimental 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57833" y="3743633"/>
            <a:ext cx="5934232" cy="393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7"/>
              </a:lnSpc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Laptop: Intel i5‑8520U • </a:t>
            </a:r>
          </a:p>
          <a:p>
            <a:pPr algn="r">
              <a:lnSpc>
                <a:spcPts val="4447"/>
              </a:lnSpc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12 GB RAM • </a:t>
            </a:r>
          </a:p>
          <a:p>
            <a:pPr algn="r">
              <a:lnSpc>
                <a:spcPts val="4447"/>
              </a:lnSpc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NVIDIA MX150 • </a:t>
            </a:r>
          </a:p>
          <a:p>
            <a:pPr algn="r">
              <a:lnSpc>
                <a:spcPts val="4447"/>
              </a:lnSpc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Win 11 Pro. •</a:t>
            </a:r>
          </a:p>
          <a:p>
            <a:pPr algn="r">
              <a:lnSpc>
                <a:spcPts val="4447"/>
              </a:lnSpc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Smartphone: Samsung Galaxy A32  •</a:t>
            </a:r>
          </a:p>
          <a:p>
            <a:pPr algn="r">
              <a:lnSpc>
                <a:spcPts val="4447"/>
              </a:lnSpc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Android 13  •</a:t>
            </a:r>
          </a:p>
          <a:p>
            <a:pPr algn="r">
              <a:lnSpc>
                <a:spcPts val="4447"/>
              </a:lnSpc>
            </a:pPr>
            <a:endParaRPr lang="en-US" sz="3199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10800" y="3743633"/>
            <a:ext cx="3667869" cy="392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 64 MP camera.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•Software: Python 3.12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 TensorFlow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 Android Studio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 Docker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 GCP.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94402" y="6493344"/>
            <a:ext cx="11301259" cy="3164353"/>
          </a:xfrm>
          <a:custGeom>
            <a:avLst/>
            <a:gdLst/>
            <a:ahLst/>
            <a:cxnLst/>
            <a:rect l="l" t="t" r="r" b="b"/>
            <a:pathLst>
              <a:path w="11301259" h="3164353">
                <a:moveTo>
                  <a:pt x="0" y="0"/>
                </a:moveTo>
                <a:lnTo>
                  <a:pt x="11301259" y="0"/>
                </a:lnTo>
                <a:lnTo>
                  <a:pt x="11301259" y="3164353"/>
                </a:lnTo>
                <a:lnTo>
                  <a:pt x="0" y="3164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38063" y="996372"/>
            <a:ext cx="13049309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Results – 70:30 Split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69698" y="3116266"/>
            <a:ext cx="7548604" cy="2808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8"/>
              </a:lnSpc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•Validation Accuracy: 90 %.</a:t>
            </a:r>
          </a:p>
          <a:p>
            <a:pPr algn="l">
              <a:lnSpc>
                <a:spcPts val="4448"/>
              </a:lnSpc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•Precision/Recall/F1 per class: 0.85 – 0.96.</a:t>
            </a:r>
          </a:p>
          <a:p>
            <a:pPr algn="l">
              <a:lnSpc>
                <a:spcPts val="4448"/>
              </a:lnSpc>
            </a:pPr>
            <a:r>
              <a:rPr lang="en-US" sz="32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•Misclassifications mainly for Graphium Sarpedon.</a:t>
            </a:r>
          </a:p>
          <a:p>
            <a:pPr algn="l">
              <a:lnSpc>
                <a:spcPts val="4448"/>
              </a:lnSpc>
            </a:pPr>
            <a:endParaRPr lang="en-US" sz="32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843</Words>
  <Application>Microsoft Office PowerPoint</Application>
  <PresentationFormat>Custom</PresentationFormat>
  <Paragraphs>122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MobileNet V3 in Classifying Butterfly Species with Android &amp; Cloud‑Based App Development</dc:title>
  <cp:lastModifiedBy>SAMIHA TASNIM</cp:lastModifiedBy>
  <cp:revision>10</cp:revision>
  <dcterms:created xsi:type="dcterms:W3CDTF">2006-08-16T00:00:00Z</dcterms:created>
  <dcterms:modified xsi:type="dcterms:W3CDTF">2025-08-03T12:00:15Z</dcterms:modified>
  <dc:identifier>DAGu8lymH7s</dc:identifier>
</cp:coreProperties>
</file>